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62" r:id="rId4"/>
    <p:sldId id="261" r:id="rId5"/>
    <p:sldId id="259" r:id="rId6"/>
    <p:sldId id="272" r:id="rId7"/>
    <p:sldId id="273" r:id="rId8"/>
    <p:sldId id="260" r:id="rId9"/>
    <p:sldId id="263" r:id="rId10"/>
    <p:sldId id="264" r:id="rId11"/>
    <p:sldId id="265" r:id="rId12"/>
    <p:sldId id="266" r:id="rId13"/>
    <p:sldId id="267" r:id="rId14"/>
    <p:sldId id="274" r:id="rId15"/>
    <p:sldId id="268" r:id="rId16"/>
    <p:sldId id="269" r:id="rId17"/>
    <p:sldId id="270" r:id="rId18"/>
    <p:sldId id="271"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7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C6E05-B9DC-4EFC-83C2-CBF6C36726AA}" type="datetimeFigureOut">
              <a:rPr lang="nl-NL" smtClean="0"/>
              <a:t>5-11-2021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51229-265A-4501-97B6-B547A03B1C6F}" type="slidenum">
              <a:rPr lang="nl-NL" smtClean="0"/>
              <a:t>‹nr.›</a:t>
            </a:fld>
            <a:endParaRPr lang="nl-NL"/>
          </a:p>
        </p:txBody>
      </p:sp>
    </p:spTree>
    <p:extLst>
      <p:ext uri="{BB962C8B-B14F-4D97-AF65-F5344CB8AC3E}">
        <p14:creationId xmlns:p14="http://schemas.microsoft.com/office/powerpoint/2010/main" val="332682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stempel 2, stijl 3, vruchtbeginsel 4, stamper 5, kroonblad 6, helmknop 7, helmdraad 8, meeldraad 9, kelkblad 10, bloemsteel </a:t>
            </a:r>
          </a:p>
        </p:txBody>
      </p:sp>
      <p:sp>
        <p:nvSpPr>
          <p:cNvPr id="4" name="Tijdelijke aanduiding voor dianummer 3"/>
          <p:cNvSpPr>
            <a:spLocks noGrp="1"/>
          </p:cNvSpPr>
          <p:nvPr>
            <p:ph type="sldNum" sz="quarter" idx="5"/>
          </p:nvPr>
        </p:nvSpPr>
        <p:spPr/>
        <p:txBody>
          <a:bodyPr/>
          <a:lstStyle/>
          <a:p>
            <a:fld id="{FF451229-265A-4501-97B6-B547A03B1C6F}" type="slidenum">
              <a:rPr lang="nl-NL" smtClean="0"/>
              <a:t>8</a:t>
            </a:fld>
            <a:endParaRPr lang="nl-NL"/>
          </a:p>
        </p:txBody>
      </p:sp>
    </p:spTree>
    <p:extLst>
      <p:ext uri="{BB962C8B-B14F-4D97-AF65-F5344CB8AC3E}">
        <p14:creationId xmlns:p14="http://schemas.microsoft.com/office/powerpoint/2010/main" val="1901006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0"/>
            <a:ext cx="3510049"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108074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912406F-2EA7-4A97-B45C-4374140F1BF6}" type="datetimeFigureOut">
              <a:rPr lang="nl-NL" smtClean="0"/>
              <a:t>4-11-2021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19594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70331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58957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31391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8655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50484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65993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78517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0"/>
            <a:ext cx="3510049"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43848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10176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16D3B31-7FF0-4674-8753-0556C7563518}"/>
              </a:ext>
            </a:extLst>
          </p:cNvPr>
          <p:cNvPicPr>
            <a:picLocks noChangeAspect="1"/>
          </p:cNvPicPr>
          <p:nvPr/>
        </p:nvPicPr>
        <p:blipFill>
          <a:blip r:embed="rId2">
            <a:alphaModFix amt="66000"/>
            <a:extLst>
              <a:ext uri="{BEBA8EAE-BF5A-486C-A8C5-ECC9F3942E4B}">
                <a14:imgProps xmlns:a14="http://schemas.microsoft.com/office/drawing/2010/main">
                  <a14:imgLayer r:embed="rId3">
                    <a14:imgEffect>
                      <a14:saturation sat="86000"/>
                    </a14:imgEffect>
                  </a14:imgLayer>
                </a14:imgProps>
              </a:ext>
            </a:extLst>
          </a:blip>
          <a:stretch>
            <a:fillRect/>
          </a:stretch>
        </p:blipFill>
        <p:spPr>
          <a:xfrm>
            <a:off x="-828600" y="0"/>
            <a:ext cx="11057394" cy="6891404"/>
          </a:xfrm>
          <a:prstGeom prst="rect">
            <a:avLst/>
          </a:prstGeom>
        </p:spPr>
      </p:pic>
      <p:sp>
        <p:nvSpPr>
          <p:cNvPr id="2" name="Titel 1"/>
          <p:cNvSpPr>
            <a:spLocks noGrp="1"/>
          </p:cNvSpPr>
          <p:nvPr>
            <p:ph type="ctrTitle"/>
          </p:nvPr>
        </p:nvSpPr>
        <p:spPr>
          <a:xfrm>
            <a:off x="1336620" y="2177703"/>
            <a:ext cx="5830416" cy="1470025"/>
          </a:xfrm>
        </p:spPr>
        <p:txBody>
          <a:bodyPr/>
          <a:lstStyle/>
          <a:p>
            <a:r>
              <a:rPr lang="nl-NL" dirty="0"/>
              <a:t>Bloemen, vruchten en zaden</a:t>
            </a:r>
          </a:p>
        </p:txBody>
      </p:sp>
      <p:sp>
        <p:nvSpPr>
          <p:cNvPr id="3" name="Ondertitel 2"/>
          <p:cNvSpPr>
            <a:spLocks noGrp="1"/>
          </p:cNvSpPr>
          <p:nvPr>
            <p:ph type="subTitle" idx="1"/>
          </p:nvPr>
        </p:nvSpPr>
        <p:spPr/>
        <p:txBody>
          <a:bodyPr/>
          <a:lstStyle/>
          <a:p>
            <a:r>
              <a:rPr lang="nl-NL" dirty="0">
                <a:solidFill>
                  <a:schemeClr val="tx1"/>
                </a:solidFill>
              </a:rPr>
              <a:t>Plantenfysiologie</a:t>
            </a:r>
          </a:p>
          <a:p>
            <a:r>
              <a:rPr lang="nl-NL" dirty="0">
                <a:solidFill>
                  <a:schemeClr val="tx1"/>
                </a:solidFill>
              </a:rPr>
              <a:t>Klas 1</a:t>
            </a:r>
          </a:p>
        </p:txBody>
      </p:sp>
    </p:spTree>
    <p:extLst>
      <p:ext uri="{BB962C8B-B14F-4D97-AF65-F5344CB8AC3E}">
        <p14:creationId xmlns:p14="http://schemas.microsoft.com/office/powerpoint/2010/main" val="405308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en tweeslachtige planten</a:t>
            </a:r>
          </a:p>
        </p:txBody>
      </p:sp>
      <p:sp>
        <p:nvSpPr>
          <p:cNvPr id="3" name="Tijdelijke aanduiding voor inhoud 2"/>
          <p:cNvSpPr>
            <a:spLocks noGrp="1"/>
          </p:cNvSpPr>
          <p:nvPr>
            <p:ph idx="1"/>
          </p:nvPr>
        </p:nvSpPr>
        <p:spPr/>
        <p:txBody>
          <a:bodyPr/>
          <a:lstStyle/>
          <a:p>
            <a:r>
              <a:rPr lang="nl-NL" dirty="0"/>
              <a:t>Een bloem die enkel meeldraden heeft of enkel alleen stampers noemen we eenslachtig</a:t>
            </a:r>
          </a:p>
          <a:p>
            <a:endParaRPr lang="nl-NL" dirty="0"/>
          </a:p>
          <a:p>
            <a:r>
              <a:rPr lang="nl-NL" dirty="0"/>
              <a:t>Tweeslachtig wil zeggen dat de bloemen zowel meeldraden als stampers hebben.</a:t>
            </a:r>
          </a:p>
          <a:p>
            <a:endParaRPr lang="nl-NL" dirty="0"/>
          </a:p>
          <a:p>
            <a:endParaRPr lang="nl-NL" dirty="0"/>
          </a:p>
        </p:txBody>
      </p:sp>
      <p:pic>
        <p:nvPicPr>
          <p:cNvPr id="4" name="Afbeelding 3">
            <a:extLst>
              <a:ext uri="{FF2B5EF4-FFF2-40B4-BE49-F238E27FC236}">
                <a16:creationId xmlns:a16="http://schemas.microsoft.com/office/drawing/2014/main" id="{70A0CB4D-CEA0-4EAB-9E27-2514A065B21A}"/>
              </a:ext>
            </a:extLst>
          </p:cNvPr>
          <p:cNvPicPr>
            <a:picLocks noChangeAspect="1"/>
          </p:cNvPicPr>
          <p:nvPr/>
        </p:nvPicPr>
        <p:blipFill>
          <a:blip r:embed="rId2"/>
          <a:stretch>
            <a:fillRect/>
          </a:stretch>
        </p:blipFill>
        <p:spPr>
          <a:xfrm>
            <a:off x="567000" y="3645024"/>
            <a:ext cx="7401185" cy="2091109"/>
          </a:xfrm>
          <a:prstGeom prst="rect">
            <a:avLst/>
          </a:prstGeom>
        </p:spPr>
      </p:pic>
    </p:spTree>
    <p:extLst>
      <p:ext uri="{BB962C8B-B14F-4D97-AF65-F5344CB8AC3E}">
        <p14:creationId xmlns:p14="http://schemas.microsoft.com/office/powerpoint/2010/main" val="192633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Bestuiving</a:t>
            </a:r>
          </a:p>
        </p:txBody>
      </p:sp>
      <p:sp>
        <p:nvSpPr>
          <p:cNvPr id="3" name="Tijdelijke aanduiding voor inhoud 2"/>
          <p:cNvSpPr>
            <a:spLocks noGrp="1"/>
          </p:cNvSpPr>
          <p:nvPr>
            <p:ph idx="1"/>
          </p:nvPr>
        </p:nvSpPr>
        <p:spPr>
          <a:xfrm>
            <a:off x="1539000" y="1412776"/>
            <a:ext cx="5805000" cy="4351338"/>
          </a:xfrm>
        </p:spPr>
        <p:txBody>
          <a:bodyPr>
            <a:normAutofit/>
          </a:bodyPr>
          <a:lstStyle/>
          <a:p>
            <a:r>
              <a:rPr lang="nl-NL" dirty="0"/>
              <a:t>Bestuiving en bevruchting zijn niet hetzelfde: bestuiving kan leiden tot bevruchting maar dat hoeft niet. </a:t>
            </a:r>
          </a:p>
          <a:p>
            <a:endParaRPr lang="nl-NL" dirty="0"/>
          </a:p>
        </p:txBody>
      </p:sp>
      <p:pic>
        <p:nvPicPr>
          <p:cNvPr id="4" name="Afbeelding 3">
            <a:extLst>
              <a:ext uri="{FF2B5EF4-FFF2-40B4-BE49-F238E27FC236}">
                <a16:creationId xmlns:a16="http://schemas.microsoft.com/office/drawing/2014/main" id="{A48AB115-1CAD-4F1F-84DD-1EE80B971E98}"/>
              </a:ext>
            </a:extLst>
          </p:cNvPr>
          <p:cNvPicPr>
            <a:picLocks noChangeAspect="1"/>
          </p:cNvPicPr>
          <p:nvPr/>
        </p:nvPicPr>
        <p:blipFill>
          <a:blip r:embed="rId2"/>
          <a:stretch>
            <a:fillRect/>
          </a:stretch>
        </p:blipFill>
        <p:spPr>
          <a:xfrm>
            <a:off x="683568" y="2420888"/>
            <a:ext cx="6777000" cy="3991932"/>
          </a:xfrm>
          <a:prstGeom prst="rect">
            <a:avLst/>
          </a:prstGeom>
        </p:spPr>
      </p:pic>
    </p:spTree>
    <p:extLst>
      <p:ext uri="{BB962C8B-B14F-4D97-AF65-F5344CB8AC3E}">
        <p14:creationId xmlns:p14="http://schemas.microsoft.com/office/powerpoint/2010/main" val="59746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Bestuiving</a:t>
            </a:r>
          </a:p>
        </p:txBody>
      </p:sp>
      <p:sp>
        <p:nvSpPr>
          <p:cNvPr id="3" name="Tijdelijke aanduiding voor inhoud 2"/>
          <p:cNvSpPr>
            <a:spLocks noGrp="1"/>
          </p:cNvSpPr>
          <p:nvPr>
            <p:ph idx="1"/>
          </p:nvPr>
        </p:nvSpPr>
        <p:spPr>
          <a:xfrm>
            <a:off x="1538208" y="1556792"/>
            <a:ext cx="5805000" cy="4351338"/>
          </a:xfrm>
        </p:spPr>
        <p:txBody>
          <a:bodyPr>
            <a:normAutofit/>
          </a:bodyPr>
          <a:lstStyle/>
          <a:p>
            <a:r>
              <a:rPr lang="nl-NL" dirty="0"/>
              <a:t>Soortkruisingen komen in de natuur regelmatig voor. </a:t>
            </a:r>
          </a:p>
          <a:p>
            <a:endParaRPr lang="nl-NL" dirty="0"/>
          </a:p>
          <a:p>
            <a:r>
              <a:rPr lang="nl-NL" dirty="0"/>
              <a:t>Een kruising is meestal tussen twee soorten uit hetzelfde geslacht, maar ook kruisingen tussen twee soorten uit verschillende geslachten komen voor bijvoorbeeld ×</a:t>
            </a:r>
            <a:r>
              <a:rPr lang="nl-NL" dirty="0" err="1"/>
              <a:t>Triticale</a:t>
            </a:r>
            <a:r>
              <a:rPr lang="nl-NL" dirty="0"/>
              <a:t>, een kruising van </a:t>
            </a:r>
            <a:r>
              <a:rPr lang="nl-NL" dirty="0" err="1"/>
              <a:t>Triticum</a:t>
            </a:r>
            <a:r>
              <a:rPr lang="nl-NL" dirty="0"/>
              <a:t> (tarwe) en </a:t>
            </a:r>
            <a:r>
              <a:rPr lang="nl-NL" dirty="0" err="1"/>
              <a:t>Secale</a:t>
            </a:r>
            <a:r>
              <a:rPr lang="nl-NL" dirty="0"/>
              <a:t> (rogge).</a:t>
            </a:r>
          </a:p>
          <a:p>
            <a:endParaRPr lang="nl-NL" dirty="0"/>
          </a:p>
          <a:p>
            <a:r>
              <a:rPr lang="nl-NL" dirty="0"/>
              <a:t>Er ontstaan hybride soorten.</a:t>
            </a:r>
          </a:p>
        </p:txBody>
      </p:sp>
      <p:pic>
        <p:nvPicPr>
          <p:cNvPr id="4" name="Afbeelding 3">
            <a:extLst>
              <a:ext uri="{FF2B5EF4-FFF2-40B4-BE49-F238E27FC236}">
                <a16:creationId xmlns:a16="http://schemas.microsoft.com/office/drawing/2014/main" id="{E4DEF5BA-D386-4843-93D6-9E01DFBA679A}"/>
              </a:ext>
            </a:extLst>
          </p:cNvPr>
          <p:cNvPicPr>
            <a:picLocks noChangeAspect="1"/>
          </p:cNvPicPr>
          <p:nvPr/>
        </p:nvPicPr>
        <p:blipFill>
          <a:blip r:embed="rId2"/>
          <a:stretch>
            <a:fillRect/>
          </a:stretch>
        </p:blipFill>
        <p:spPr>
          <a:xfrm>
            <a:off x="485775" y="4293096"/>
            <a:ext cx="7614617" cy="2076714"/>
          </a:xfrm>
          <a:prstGeom prst="rect">
            <a:avLst/>
          </a:prstGeom>
        </p:spPr>
      </p:pic>
    </p:spTree>
    <p:extLst>
      <p:ext uri="{BB962C8B-B14F-4D97-AF65-F5344CB8AC3E}">
        <p14:creationId xmlns:p14="http://schemas.microsoft.com/office/powerpoint/2010/main" val="261899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Kruisbestuiving</a:t>
            </a:r>
          </a:p>
        </p:txBody>
      </p:sp>
      <p:sp>
        <p:nvSpPr>
          <p:cNvPr id="3" name="Tijdelijke aanduiding voor inhoud 2"/>
          <p:cNvSpPr>
            <a:spLocks noGrp="1"/>
          </p:cNvSpPr>
          <p:nvPr>
            <p:ph idx="1"/>
          </p:nvPr>
        </p:nvSpPr>
        <p:spPr>
          <a:xfrm>
            <a:off x="839769" y="1116000"/>
            <a:ext cx="5805000" cy="4351338"/>
          </a:xfrm>
        </p:spPr>
        <p:txBody>
          <a:bodyPr>
            <a:normAutofit/>
          </a:bodyPr>
          <a:lstStyle/>
          <a:p>
            <a:r>
              <a:rPr lang="nl-NL" dirty="0"/>
              <a:t>Bij kruisbestuiving (xenogamie) is de bestuiving van een plant door het stuifmeel van een andere plant.</a:t>
            </a:r>
          </a:p>
          <a:p>
            <a:endParaRPr lang="nl-NL" dirty="0"/>
          </a:p>
          <a:p>
            <a:endParaRPr lang="nl-NL" dirty="0"/>
          </a:p>
          <a:p>
            <a:endParaRPr lang="nl-NL" dirty="0"/>
          </a:p>
        </p:txBody>
      </p:sp>
      <p:pic>
        <p:nvPicPr>
          <p:cNvPr id="7" name="Afbeelding 6">
            <a:extLst>
              <a:ext uri="{FF2B5EF4-FFF2-40B4-BE49-F238E27FC236}">
                <a16:creationId xmlns:a16="http://schemas.microsoft.com/office/drawing/2014/main" id="{B8F4387A-CA4D-4672-BAEF-2B119AC719E5}"/>
              </a:ext>
            </a:extLst>
          </p:cNvPr>
          <p:cNvPicPr>
            <a:picLocks noChangeAspect="1"/>
          </p:cNvPicPr>
          <p:nvPr/>
        </p:nvPicPr>
        <p:blipFill>
          <a:blip r:embed="rId2"/>
          <a:stretch>
            <a:fillRect/>
          </a:stretch>
        </p:blipFill>
        <p:spPr>
          <a:xfrm>
            <a:off x="723201" y="2855154"/>
            <a:ext cx="6777000" cy="2810304"/>
          </a:xfrm>
          <a:prstGeom prst="rect">
            <a:avLst/>
          </a:prstGeom>
        </p:spPr>
      </p:pic>
      <p:pic>
        <p:nvPicPr>
          <p:cNvPr id="9" name="Afbeelding 8">
            <a:extLst>
              <a:ext uri="{FF2B5EF4-FFF2-40B4-BE49-F238E27FC236}">
                <a16:creationId xmlns:a16="http://schemas.microsoft.com/office/drawing/2014/main" id="{A4CE4BCA-5B6C-4506-BB25-AB0DEA986FB3}"/>
              </a:ext>
            </a:extLst>
          </p:cNvPr>
          <p:cNvPicPr>
            <a:picLocks noChangeAspect="1"/>
          </p:cNvPicPr>
          <p:nvPr/>
        </p:nvPicPr>
        <p:blipFill>
          <a:blip r:embed="rId3"/>
          <a:stretch>
            <a:fillRect/>
          </a:stretch>
        </p:blipFill>
        <p:spPr>
          <a:xfrm>
            <a:off x="723201" y="1988840"/>
            <a:ext cx="6620799" cy="533474"/>
          </a:xfrm>
          <a:prstGeom prst="rect">
            <a:avLst/>
          </a:prstGeom>
        </p:spPr>
      </p:pic>
      <p:sp>
        <p:nvSpPr>
          <p:cNvPr id="10" name="Tekstvak 9">
            <a:extLst>
              <a:ext uri="{FF2B5EF4-FFF2-40B4-BE49-F238E27FC236}">
                <a16:creationId xmlns:a16="http://schemas.microsoft.com/office/drawing/2014/main" id="{08BC745D-02F8-4895-BA54-A8324DC8169A}"/>
              </a:ext>
            </a:extLst>
          </p:cNvPr>
          <p:cNvSpPr txBox="1"/>
          <p:nvPr/>
        </p:nvSpPr>
        <p:spPr>
          <a:xfrm>
            <a:off x="723201" y="5665458"/>
            <a:ext cx="7377191" cy="646331"/>
          </a:xfrm>
          <a:prstGeom prst="rect">
            <a:avLst/>
          </a:prstGeom>
          <a:noFill/>
        </p:spPr>
        <p:txBody>
          <a:bodyPr wrap="square" rtlCol="0">
            <a:spAutoFit/>
          </a:bodyPr>
          <a:lstStyle/>
          <a:p>
            <a:r>
              <a:rPr lang="nl-NL" dirty="0"/>
              <a:t>Kies uit:</a:t>
            </a:r>
          </a:p>
          <a:p>
            <a:r>
              <a:rPr lang="nl-NL" dirty="0"/>
              <a:t>Geen bestuiving, Zelfbestuiving 3x, Kruisbestuiving </a:t>
            </a:r>
          </a:p>
        </p:txBody>
      </p:sp>
    </p:spTree>
    <p:extLst>
      <p:ext uri="{BB962C8B-B14F-4D97-AF65-F5344CB8AC3E}">
        <p14:creationId xmlns:p14="http://schemas.microsoft.com/office/powerpoint/2010/main" val="32254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E5A783A-29DA-46FE-80FC-D27B7BD7546C}"/>
              </a:ext>
            </a:extLst>
          </p:cNvPr>
          <p:cNvPicPr>
            <a:picLocks noChangeAspect="1"/>
          </p:cNvPicPr>
          <p:nvPr/>
        </p:nvPicPr>
        <p:blipFill rotWithShape="1">
          <a:blip r:embed="rId2"/>
          <a:srcRect l="13628" t="19600" r="13136" b="23001"/>
          <a:stretch/>
        </p:blipFill>
        <p:spPr>
          <a:xfrm>
            <a:off x="107503" y="1124744"/>
            <a:ext cx="8983437" cy="3960440"/>
          </a:xfrm>
          <a:prstGeom prst="rect">
            <a:avLst/>
          </a:prstGeom>
        </p:spPr>
      </p:pic>
    </p:spTree>
    <p:extLst>
      <p:ext uri="{BB962C8B-B14F-4D97-AF65-F5344CB8AC3E}">
        <p14:creationId xmlns:p14="http://schemas.microsoft.com/office/powerpoint/2010/main" val="13896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0021" y="350923"/>
            <a:ext cx="8229600" cy="1143000"/>
          </a:xfrm>
        </p:spPr>
        <p:txBody>
          <a:bodyPr/>
          <a:lstStyle/>
          <a:p>
            <a:r>
              <a:rPr lang="nl-NL" dirty="0"/>
              <a:t>Bevruchting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44131"/>
            <a:ext cx="2589469" cy="644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971600" y="1916832"/>
            <a:ext cx="3960440" cy="1754326"/>
          </a:xfrm>
          <a:prstGeom prst="rect">
            <a:avLst/>
          </a:prstGeom>
          <a:noFill/>
        </p:spPr>
        <p:txBody>
          <a:bodyPr wrap="square" rtlCol="0">
            <a:spAutoFit/>
          </a:bodyPr>
          <a:lstStyle/>
          <a:p>
            <a:r>
              <a:rPr lang="nl-NL" dirty="0"/>
              <a:t>Na bestuiving bewegen de spermacellen in de stuifmeelkorrel door de pollenbuis naar de eicel en versmelten de kern van de spermacel en de kern van de eicel met elkaar. Dit is het moment van bevruchting.</a:t>
            </a:r>
          </a:p>
        </p:txBody>
      </p:sp>
    </p:spTree>
    <p:extLst>
      <p:ext uri="{BB962C8B-B14F-4D97-AF65-F5344CB8AC3E}">
        <p14:creationId xmlns:p14="http://schemas.microsoft.com/office/powerpoint/2010/main" val="175063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260648"/>
            <a:ext cx="5805000" cy="4351338"/>
          </a:xfrm>
        </p:spPr>
        <p:txBody>
          <a:bodyPr>
            <a:normAutofit/>
          </a:bodyPr>
          <a:lstStyle/>
          <a:p>
            <a:r>
              <a:rPr lang="nl-NL" dirty="0"/>
              <a:t>Het vruchtbeginsel van de bloem groeit na de bevruchting uit tot een vrucht.</a:t>
            </a:r>
          </a:p>
          <a:p>
            <a:endParaRPr lang="nl-NL" dirty="0"/>
          </a:p>
          <a:p>
            <a:r>
              <a:rPr lang="nl-NL" dirty="0"/>
              <a:t>In het vruchtbeginsel zitten de zaadbeginsels. De zaadbeginsels groeien na bevruchting van de eicel uit tot de zaden die zich in de vrucht bevinden. In het zaadbeginsel liggen de vrouwelijke voortplantingscellen, de eicellen, te wachten op het moment van bevruchting door de stuifmeelkorrel. Wordt een eicel bevrucht, dan groeit de eicel uit tot het kiemplantje dat zich bevindt in het zaad van de plant. Als het zaad onder goede omstandigheden in de bodem terecht komt gaat het zaad kiemen.</a:t>
            </a:r>
          </a:p>
        </p:txBody>
      </p:sp>
      <p:pic>
        <p:nvPicPr>
          <p:cNvPr id="4" name="Afbeelding 3">
            <a:extLst>
              <a:ext uri="{FF2B5EF4-FFF2-40B4-BE49-F238E27FC236}">
                <a16:creationId xmlns:a16="http://schemas.microsoft.com/office/drawing/2014/main" id="{CAC14833-9225-41A1-9FEC-1A2C6548F3EC}"/>
              </a:ext>
            </a:extLst>
          </p:cNvPr>
          <p:cNvPicPr>
            <a:picLocks noChangeAspect="1"/>
          </p:cNvPicPr>
          <p:nvPr/>
        </p:nvPicPr>
        <p:blipFill>
          <a:blip r:embed="rId2"/>
          <a:stretch>
            <a:fillRect/>
          </a:stretch>
        </p:blipFill>
        <p:spPr>
          <a:xfrm>
            <a:off x="1475656" y="3789040"/>
            <a:ext cx="5238730" cy="2933689"/>
          </a:xfrm>
          <a:prstGeom prst="rect">
            <a:avLst/>
          </a:prstGeom>
        </p:spPr>
      </p:pic>
    </p:spTree>
    <p:extLst>
      <p:ext uri="{BB962C8B-B14F-4D97-AF65-F5344CB8AC3E}">
        <p14:creationId xmlns:p14="http://schemas.microsoft.com/office/powerpoint/2010/main" val="32363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geling Van Vegetatieve En Generatieve Reproductie Van Siberische Scilla  of Scilla-sibericainstallatie Vector Illustratie - Illustration of bloesem,  geïsoleerd: 143988682">
            <a:extLst>
              <a:ext uri="{FF2B5EF4-FFF2-40B4-BE49-F238E27FC236}">
                <a16:creationId xmlns:a16="http://schemas.microsoft.com/office/drawing/2014/main" id="{4793AD9C-7FAC-4EEF-B3C2-10ACF2882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19131" y="3532691"/>
            <a:ext cx="3265802" cy="313745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198B2597-A20B-44E6-8461-C62AD0EE17BA}"/>
              </a:ext>
            </a:extLst>
          </p:cNvPr>
          <p:cNvPicPr>
            <a:picLocks noChangeAspect="1"/>
          </p:cNvPicPr>
          <p:nvPr/>
        </p:nvPicPr>
        <p:blipFill>
          <a:blip r:embed="rId3"/>
          <a:stretch>
            <a:fillRect/>
          </a:stretch>
        </p:blipFill>
        <p:spPr>
          <a:xfrm>
            <a:off x="109934" y="3444385"/>
            <a:ext cx="3380131" cy="3247287"/>
          </a:xfrm>
          <a:prstGeom prst="rect">
            <a:avLst/>
          </a:prstGeom>
        </p:spPr>
      </p:pic>
      <p:sp>
        <p:nvSpPr>
          <p:cNvPr id="2" name="Titel 1"/>
          <p:cNvSpPr>
            <a:spLocks noGrp="1"/>
          </p:cNvSpPr>
          <p:nvPr>
            <p:ph type="title"/>
          </p:nvPr>
        </p:nvSpPr>
        <p:spPr/>
        <p:txBody>
          <a:bodyPr>
            <a:normAutofit/>
          </a:bodyPr>
          <a:lstStyle/>
          <a:p>
            <a:r>
              <a:rPr lang="nl-NL" dirty="0"/>
              <a:t>Vegetatief en generatief vermeerderen</a:t>
            </a:r>
          </a:p>
        </p:txBody>
      </p:sp>
      <p:sp>
        <p:nvSpPr>
          <p:cNvPr id="3" name="Tijdelijke aanduiding voor inhoud 2"/>
          <p:cNvSpPr>
            <a:spLocks noGrp="1"/>
          </p:cNvSpPr>
          <p:nvPr>
            <p:ph idx="1"/>
          </p:nvPr>
        </p:nvSpPr>
        <p:spPr/>
        <p:txBody>
          <a:bodyPr>
            <a:normAutofit/>
          </a:bodyPr>
          <a:lstStyle/>
          <a:p>
            <a:r>
              <a:rPr lang="nl-NL" dirty="0"/>
              <a:t>Vegetatief </a:t>
            </a:r>
            <a:r>
              <a:rPr lang="nl-NL" dirty="0">
                <a:sym typeface="Wingdings" pitchFamily="2" charset="2"/>
              </a:rPr>
              <a:t> doormiddel van delen van de plant (stekken, enten, scheuten, blad, uitlopers e.d.)</a:t>
            </a:r>
            <a:endParaRPr lang="nl-NL" dirty="0"/>
          </a:p>
          <a:p>
            <a:endParaRPr lang="nl-NL" dirty="0"/>
          </a:p>
          <a:p>
            <a:endParaRPr lang="nl-NL" dirty="0"/>
          </a:p>
          <a:p>
            <a:r>
              <a:rPr lang="nl-NL" dirty="0"/>
              <a:t>Generatief </a:t>
            </a:r>
            <a:r>
              <a:rPr lang="nl-NL" dirty="0">
                <a:sym typeface="Wingdings" pitchFamily="2" charset="2"/>
              </a:rPr>
              <a:t> doormiddel van zaad</a:t>
            </a:r>
          </a:p>
          <a:p>
            <a:r>
              <a:rPr lang="nl-NL" dirty="0"/>
              <a:t>Bij generatief vermeerderen is de nakomeling identiek aan de moederplant. Wel kunnen er ook ziektes van de moerplant overgaan op de nakomelingen.</a:t>
            </a:r>
          </a:p>
          <a:p>
            <a:endParaRPr lang="nl-NL" dirty="0"/>
          </a:p>
        </p:txBody>
      </p:sp>
    </p:spTree>
    <p:extLst>
      <p:ext uri="{BB962C8B-B14F-4D97-AF65-F5344CB8AC3E}">
        <p14:creationId xmlns:p14="http://schemas.microsoft.com/office/powerpoint/2010/main" val="387809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3420A19-391A-45A5-B22E-98265FD75980}"/>
              </a:ext>
            </a:extLst>
          </p:cNvPr>
          <p:cNvPicPr>
            <a:picLocks noChangeAspect="1"/>
          </p:cNvPicPr>
          <p:nvPr/>
        </p:nvPicPr>
        <p:blipFill rotWithShape="1">
          <a:blip r:embed="rId2">
            <a:alphaModFix amt="52000"/>
          </a:blip>
          <a:srcRect l="13234"/>
          <a:stretch/>
        </p:blipFill>
        <p:spPr>
          <a:xfrm>
            <a:off x="0" y="-3469"/>
            <a:ext cx="9144000" cy="6861469"/>
          </a:xfrm>
          <a:prstGeom prst="rect">
            <a:avLst/>
          </a:prstGeom>
        </p:spPr>
      </p:pic>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a:bodyPr>
          <a:lstStyle/>
          <a:p>
            <a:r>
              <a:rPr lang="nl-NL" b="1" dirty="0"/>
              <a:t>Leg de volgende begrippen in eigen woorden uit en verduidelijk dit met een afbeelding:</a:t>
            </a:r>
          </a:p>
          <a:p>
            <a:pPr>
              <a:buFont typeface="Courier New" pitchFamily="49" charset="0"/>
              <a:buChar char="o"/>
            </a:pPr>
            <a:r>
              <a:rPr lang="nl-NL" b="1" dirty="0">
                <a:sym typeface="Wingdings" pitchFamily="2" charset="2"/>
              </a:rPr>
              <a:t>Bestuiving</a:t>
            </a:r>
          </a:p>
          <a:p>
            <a:pPr>
              <a:buFont typeface="Courier New" pitchFamily="49" charset="0"/>
              <a:buChar char="o"/>
            </a:pPr>
            <a:r>
              <a:rPr lang="nl-NL" b="1" dirty="0">
                <a:sym typeface="Wingdings" pitchFamily="2" charset="2"/>
              </a:rPr>
              <a:t>Bevruchting</a:t>
            </a:r>
          </a:p>
          <a:p>
            <a:pPr>
              <a:buFont typeface="Courier New" pitchFamily="49" charset="0"/>
              <a:buChar char="o"/>
            </a:pPr>
            <a:endParaRPr lang="nl-NL" b="1" dirty="0">
              <a:sym typeface="Wingdings" pitchFamily="2" charset="2"/>
            </a:endParaRPr>
          </a:p>
          <a:p>
            <a:r>
              <a:rPr lang="nl-NL" b="1" dirty="0">
                <a:sym typeface="Wingdings" pitchFamily="2" charset="2"/>
              </a:rPr>
              <a:t>Ga op zoek naar de volgende onderdelen in de kas/tuin e.d. fotografeer en benoem.</a:t>
            </a:r>
          </a:p>
          <a:p>
            <a:pPr marL="0" indent="0">
              <a:buNone/>
            </a:pPr>
            <a:endParaRPr lang="nl-NL" sz="1800" b="1" dirty="0">
              <a:sym typeface="Wingdings" pitchFamily="2" charset="2"/>
            </a:endParaRPr>
          </a:p>
          <a:p>
            <a:pPr marL="0" indent="0">
              <a:buNone/>
            </a:pPr>
            <a:r>
              <a:rPr lang="nl-NL" sz="1800" b="1" dirty="0">
                <a:sym typeface="Wingdings" pitchFamily="2" charset="2"/>
              </a:rPr>
              <a:t>Vrucht (vruchtbeginsel)</a:t>
            </a:r>
          </a:p>
          <a:p>
            <a:pPr marL="0" indent="0">
              <a:buNone/>
            </a:pPr>
            <a:endParaRPr lang="nl-NL" sz="1800" b="1" dirty="0">
              <a:sym typeface="Wingdings" pitchFamily="2" charset="2"/>
            </a:endParaRPr>
          </a:p>
          <a:p>
            <a:pPr marL="0" indent="0">
              <a:buNone/>
            </a:pPr>
            <a:r>
              <a:rPr lang="nl-NL" sz="1800" b="1" dirty="0">
                <a:sym typeface="Wingdings" pitchFamily="2" charset="2"/>
              </a:rPr>
              <a:t>Zaadbeginsel</a:t>
            </a:r>
          </a:p>
          <a:p>
            <a:pPr marL="0" indent="0">
              <a:buNone/>
            </a:pPr>
            <a:r>
              <a:rPr lang="nl-NL" sz="1800" b="1" dirty="0">
                <a:sym typeface="Wingdings" pitchFamily="2" charset="2"/>
              </a:rPr>
              <a:t>Bloem (haal deze uit elkaar en benoem alle onderdelen die we behandeld hebben + functie)</a:t>
            </a:r>
            <a:r>
              <a:rPr lang="nl-NL" b="1" dirty="0"/>
              <a:t> </a:t>
            </a:r>
          </a:p>
          <a:p>
            <a:endParaRPr lang="nl-NL" dirty="0"/>
          </a:p>
        </p:txBody>
      </p:sp>
    </p:spTree>
    <p:extLst>
      <p:ext uri="{BB962C8B-B14F-4D97-AF65-F5344CB8AC3E}">
        <p14:creationId xmlns:p14="http://schemas.microsoft.com/office/powerpoint/2010/main" val="312080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Bloemen</a:t>
            </a:r>
          </a:p>
        </p:txBody>
      </p:sp>
      <p:sp>
        <p:nvSpPr>
          <p:cNvPr id="3" name="Tijdelijke aanduiding voor inhoud 2"/>
          <p:cNvSpPr>
            <a:spLocks noGrp="1"/>
          </p:cNvSpPr>
          <p:nvPr>
            <p:ph idx="1"/>
          </p:nvPr>
        </p:nvSpPr>
        <p:spPr>
          <a:xfrm>
            <a:off x="595280" y="1116000"/>
            <a:ext cx="5805000" cy="4351338"/>
          </a:xfrm>
        </p:spPr>
        <p:txBody>
          <a:bodyPr/>
          <a:lstStyle/>
          <a:p>
            <a:r>
              <a:rPr lang="nl-NL" dirty="0"/>
              <a:t>Waar zijn bloemen goed voor?</a:t>
            </a:r>
          </a:p>
          <a:p>
            <a:endParaRPr lang="nl-NL" dirty="0"/>
          </a:p>
          <a:p>
            <a:r>
              <a:rPr lang="nl-NL" dirty="0"/>
              <a:t>Lokken van insecten</a:t>
            </a:r>
          </a:p>
          <a:p>
            <a:r>
              <a:rPr lang="nl-NL" dirty="0"/>
              <a:t>Bevruchting (voorplantingsorgaan)</a:t>
            </a:r>
          </a:p>
          <a:p>
            <a:endParaRPr lang="nl-NL" dirty="0"/>
          </a:p>
        </p:txBody>
      </p:sp>
      <p:pic>
        <p:nvPicPr>
          <p:cNvPr id="4" name="Afbeelding 3">
            <a:extLst>
              <a:ext uri="{FF2B5EF4-FFF2-40B4-BE49-F238E27FC236}">
                <a16:creationId xmlns:a16="http://schemas.microsoft.com/office/drawing/2014/main" id="{2FBCC77F-CE3E-476B-835B-48ABFB06ADDE}"/>
              </a:ext>
            </a:extLst>
          </p:cNvPr>
          <p:cNvPicPr>
            <a:picLocks noChangeAspect="1"/>
          </p:cNvPicPr>
          <p:nvPr/>
        </p:nvPicPr>
        <p:blipFill>
          <a:blip r:embed="rId2"/>
          <a:stretch>
            <a:fillRect/>
          </a:stretch>
        </p:blipFill>
        <p:spPr>
          <a:xfrm>
            <a:off x="1907704" y="2348880"/>
            <a:ext cx="5805000" cy="4348147"/>
          </a:xfrm>
          <a:prstGeom prst="rect">
            <a:avLst/>
          </a:prstGeom>
        </p:spPr>
      </p:pic>
    </p:spTree>
    <p:extLst>
      <p:ext uri="{BB962C8B-B14F-4D97-AF65-F5344CB8AC3E}">
        <p14:creationId xmlns:p14="http://schemas.microsoft.com/office/powerpoint/2010/main" val="414018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Kelkbladeren</a:t>
            </a:r>
          </a:p>
        </p:txBody>
      </p:sp>
      <p:sp>
        <p:nvSpPr>
          <p:cNvPr id="3" name="Tijdelijke aanduiding voor inhoud 2"/>
          <p:cNvSpPr>
            <a:spLocks noGrp="1"/>
          </p:cNvSpPr>
          <p:nvPr>
            <p:ph idx="1"/>
          </p:nvPr>
        </p:nvSpPr>
        <p:spPr>
          <a:xfrm>
            <a:off x="1403648" y="1253331"/>
            <a:ext cx="5805000" cy="4351338"/>
          </a:xfrm>
        </p:spPr>
        <p:txBody>
          <a:bodyPr/>
          <a:lstStyle/>
          <a:p>
            <a:r>
              <a:rPr lang="nl-NL" dirty="0"/>
              <a:t>Functie:</a:t>
            </a:r>
          </a:p>
          <a:p>
            <a:pPr marL="0" indent="0">
              <a:buNone/>
            </a:pPr>
            <a:r>
              <a:rPr lang="nl-NL" sz="1800" dirty="0"/>
              <a:t>Als de bloem nog in een knop zit, biedt de bloemkelk bescherming. Het zorgt ervoor dat wanneer het warm is de bloem niet uitdroogt en wanneer het veel te koud is dat de bloem niet kapot vriest</a:t>
            </a:r>
            <a:r>
              <a:rPr lang="nl-NL" dirty="0"/>
              <a:t> en beschermt tegen vraat.</a:t>
            </a:r>
            <a:endParaRPr lang="nl-NL"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22134"/>
            <a:ext cx="25336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a:extLst>
              <a:ext uri="{FF2B5EF4-FFF2-40B4-BE49-F238E27FC236}">
                <a16:creationId xmlns:a16="http://schemas.microsoft.com/office/drawing/2014/main" id="{54CCEB0D-6C02-4D1D-9614-C52EB77265AF}"/>
              </a:ext>
            </a:extLst>
          </p:cNvPr>
          <p:cNvPicPr>
            <a:picLocks noChangeAspect="1"/>
          </p:cNvPicPr>
          <p:nvPr/>
        </p:nvPicPr>
        <p:blipFill>
          <a:blip r:embed="rId3"/>
          <a:stretch>
            <a:fillRect/>
          </a:stretch>
        </p:blipFill>
        <p:spPr>
          <a:xfrm>
            <a:off x="4139952" y="3225022"/>
            <a:ext cx="3446233" cy="2949862"/>
          </a:xfrm>
          <a:prstGeom prst="rect">
            <a:avLst/>
          </a:prstGeom>
        </p:spPr>
      </p:pic>
    </p:spTree>
    <p:extLst>
      <p:ext uri="{BB962C8B-B14F-4D97-AF65-F5344CB8AC3E}">
        <p14:creationId xmlns:p14="http://schemas.microsoft.com/office/powerpoint/2010/main" val="32064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3B743E8-22F9-4FC8-9A00-DB15C86D644A}"/>
              </a:ext>
            </a:extLst>
          </p:cNvPr>
          <p:cNvPicPr>
            <a:picLocks noChangeAspect="1"/>
          </p:cNvPicPr>
          <p:nvPr/>
        </p:nvPicPr>
        <p:blipFill>
          <a:blip r:embed="rId2"/>
          <a:stretch>
            <a:fillRect/>
          </a:stretch>
        </p:blipFill>
        <p:spPr>
          <a:xfrm>
            <a:off x="2962408" y="3645024"/>
            <a:ext cx="5347536" cy="2994620"/>
          </a:xfrm>
          <a:prstGeom prst="rect">
            <a:avLst/>
          </a:prstGeom>
        </p:spPr>
      </p:pic>
      <p:sp>
        <p:nvSpPr>
          <p:cNvPr id="2" name="Titel 1"/>
          <p:cNvSpPr>
            <a:spLocks noGrp="1"/>
          </p:cNvSpPr>
          <p:nvPr>
            <p:ph type="title"/>
          </p:nvPr>
        </p:nvSpPr>
        <p:spPr/>
        <p:txBody>
          <a:bodyPr/>
          <a:lstStyle/>
          <a:p>
            <a:r>
              <a:rPr lang="nl-NL" dirty="0"/>
              <a:t>Kroonbladeren</a:t>
            </a:r>
          </a:p>
        </p:txBody>
      </p:sp>
      <p:sp>
        <p:nvSpPr>
          <p:cNvPr id="3" name="Tijdelijke aanduiding voor inhoud 2"/>
          <p:cNvSpPr>
            <a:spLocks noGrp="1"/>
          </p:cNvSpPr>
          <p:nvPr>
            <p:ph idx="1"/>
          </p:nvPr>
        </p:nvSpPr>
        <p:spPr>
          <a:xfrm>
            <a:off x="4283968" y="1147471"/>
            <a:ext cx="4652872" cy="3297510"/>
          </a:xfrm>
        </p:spPr>
        <p:txBody>
          <a:bodyPr/>
          <a:lstStyle/>
          <a:p>
            <a:endParaRPr lang="nl-NL" dirty="0"/>
          </a:p>
          <a:p>
            <a:endParaRPr lang="nl-NL" dirty="0"/>
          </a:p>
          <a:p>
            <a:endParaRPr lang="nl-NL" dirty="0"/>
          </a:p>
          <a:p>
            <a:endParaRPr lang="nl-NL" dirty="0"/>
          </a:p>
          <a:p>
            <a:endParaRPr lang="nl-NL" dirty="0"/>
          </a:p>
          <a:p>
            <a:endParaRPr lang="nl-NL" dirty="0"/>
          </a:p>
          <a:p>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52432"/>
            <a:ext cx="38100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a:extLst>
              <a:ext uri="{FF2B5EF4-FFF2-40B4-BE49-F238E27FC236}">
                <a16:creationId xmlns:a16="http://schemas.microsoft.com/office/drawing/2014/main" id="{A383C883-5902-41A5-B42A-6A0FEB22CD39}"/>
              </a:ext>
            </a:extLst>
          </p:cNvPr>
          <p:cNvSpPr txBox="1"/>
          <p:nvPr/>
        </p:nvSpPr>
        <p:spPr>
          <a:xfrm>
            <a:off x="4377000" y="1311684"/>
            <a:ext cx="3422512" cy="1877437"/>
          </a:xfrm>
          <a:prstGeom prst="rect">
            <a:avLst/>
          </a:prstGeom>
          <a:noFill/>
        </p:spPr>
        <p:txBody>
          <a:bodyPr wrap="square" rtlCol="0">
            <a:spAutoFit/>
          </a:bodyPr>
          <a:lstStyle/>
          <a:p>
            <a:pPr marL="285750" indent="-285750">
              <a:buFont typeface="Arial" panose="020B0604020202020204" pitchFamily="34" charset="0"/>
              <a:buChar char="•"/>
            </a:pPr>
            <a:r>
              <a:rPr lang="nl-NL" dirty="0"/>
              <a:t>Functie:</a:t>
            </a:r>
          </a:p>
          <a:p>
            <a:endParaRPr lang="nl-NL" dirty="0"/>
          </a:p>
          <a:p>
            <a:r>
              <a:rPr lang="nl-NL" sz="1600" dirty="0"/>
              <a:t>Lokken van </a:t>
            </a:r>
            <a:r>
              <a:rPr lang="nl-NL" sz="1600" dirty="0" err="1"/>
              <a:t>bestuivers</a:t>
            </a:r>
            <a:r>
              <a:rPr lang="nl-NL" sz="1600" dirty="0"/>
              <a:t>, na bestuiving verwelkt de kroon. </a:t>
            </a:r>
          </a:p>
          <a:p>
            <a:endParaRPr lang="nl-NL" sz="1600" dirty="0"/>
          </a:p>
          <a:p>
            <a:r>
              <a:rPr lang="nl-NL" sz="1600" dirty="0"/>
              <a:t>Orchidee: kortst 5 min, langst 9 maanden  </a:t>
            </a:r>
          </a:p>
        </p:txBody>
      </p:sp>
    </p:spTree>
    <p:extLst>
      <p:ext uri="{BB962C8B-B14F-4D97-AF65-F5344CB8AC3E}">
        <p14:creationId xmlns:p14="http://schemas.microsoft.com/office/powerpoint/2010/main" val="22850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404664"/>
            <a:ext cx="5805000" cy="5530658"/>
          </a:xfrm>
        </p:spPr>
        <p:txBody>
          <a:bodyPr/>
          <a:lstStyle/>
          <a:p>
            <a:r>
              <a:rPr lang="nl-NL" dirty="0"/>
              <a:t>Mannelijke voortplantingsorganen</a:t>
            </a:r>
          </a:p>
          <a:p>
            <a:r>
              <a:rPr lang="nl-NL" dirty="0">
                <a:sym typeface="Wingdings" pitchFamily="2" charset="2"/>
              </a:rPr>
              <a:t> meeldraden</a:t>
            </a:r>
          </a:p>
          <a:p>
            <a:pPr indent="0">
              <a:buNone/>
            </a:pPr>
            <a:endParaRPr lang="nl-NL" dirty="0">
              <a:sym typeface="Wingdings" pitchFamily="2" charset="2"/>
            </a:endParaRPr>
          </a:p>
          <a:p>
            <a:endParaRPr lang="nl-NL" dirty="0">
              <a:sym typeface="Wingdings" pitchFamily="2" charset="2"/>
            </a:endParaRPr>
          </a:p>
          <a:p>
            <a:endParaRPr lang="nl-NL" dirty="0">
              <a:sym typeface="Wingdings" pitchFamily="2" charset="2"/>
            </a:endParaRPr>
          </a:p>
          <a:p>
            <a:r>
              <a:rPr lang="nl-NL" dirty="0">
                <a:sym typeface="Wingdings" pitchFamily="2" charset="2"/>
              </a:rPr>
              <a:t>Vrouwelijke voortplantingsorgaan</a:t>
            </a:r>
          </a:p>
          <a:p>
            <a:r>
              <a:rPr lang="nl-NL" dirty="0">
                <a:sym typeface="Wingdings" pitchFamily="2" charset="2"/>
              </a:rPr>
              <a:t> stamper</a:t>
            </a:r>
            <a:endParaRPr lang="nl-NL" dirty="0"/>
          </a:p>
        </p:txBody>
      </p:sp>
      <p:pic>
        <p:nvPicPr>
          <p:cNvPr id="4" name="Afbeelding 3">
            <a:extLst>
              <a:ext uri="{FF2B5EF4-FFF2-40B4-BE49-F238E27FC236}">
                <a16:creationId xmlns:a16="http://schemas.microsoft.com/office/drawing/2014/main" id="{6C4049CC-93FD-4EBD-B3A1-66D9F466C626}"/>
              </a:ext>
            </a:extLst>
          </p:cNvPr>
          <p:cNvPicPr>
            <a:picLocks noChangeAspect="1"/>
          </p:cNvPicPr>
          <p:nvPr/>
        </p:nvPicPr>
        <p:blipFill rotWithShape="1">
          <a:blip r:embed="rId2"/>
          <a:srcRect l="9756" r="7317"/>
          <a:stretch/>
        </p:blipFill>
        <p:spPr>
          <a:xfrm>
            <a:off x="6444208" y="1286358"/>
            <a:ext cx="2448272" cy="1982586"/>
          </a:xfrm>
          <a:prstGeom prst="rect">
            <a:avLst/>
          </a:prstGeom>
        </p:spPr>
      </p:pic>
      <p:pic>
        <p:nvPicPr>
          <p:cNvPr id="5" name="Afbeelding 4">
            <a:extLst>
              <a:ext uri="{FF2B5EF4-FFF2-40B4-BE49-F238E27FC236}">
                <a16:creationId xmlns:a16="http://schemas.microsoft.com/office/drawing/2014/main" id="{135F8477-9DDB-4D57-8D5D-77791F0C1993}"/>
              </a:ext>
            </a:extLst>
          </p:cNvPr>
          <p:cNvPicPr>
            <a:picLocks noChangeAspect="1"/>
          </p:cNvPicPr>
          <p:nvPr/>
        </p:nvPicPr>
        <p:blipFill rotWithShape="1">
          <a:blip r:embed="rId3"/>
          <a:srcRect l="21175" b="27532"/>
          <a:stretch/>
        </p:blipFill>
        <p:spPr>
          <a:xfrm>
            <a:off x="4421039" y="332656"/>
            <a:ext cx="1689317" cy="1553083"/>
          </a:xfrm>
          <a:prstGeom prst="rect">
            <a:avLst/>
          </a:prstGeom>
        </p:spPr>
      </p:pic>
      <p:pic>
        <p:nvPicPr>
          <p:cNvPr id="6" name="Afbeelding 5">
            <a:extLst>
              <a:ext uri="{FF2B5EF4-FFF2-40B4-BE49-F238E27FC236}">
                <a16:creationId xmlns:a16="http://schemas.microsoft.com/office/drawing/2014/main" id="{A7AFC93D-6EE9-4BF1-A4E8-4B307DB430C6}"/>
              </a:ext>
            </a:extLst>
          </p:cNvPr>
          <p:cNvPicPr>
            <a:picLocks noChangeAspect="1"/>
          </p:cNvPicPr>
          <p:nvPr/>
        </p:nvPicPr>
        <p:blipFill rotWithShape="1">
          <a:blip r:embed="rId4"/>
          <a:srcRect l="19451" t="22996" b="8965"/>
          <a:stretch/>
        </p:blipFill>
        <p:spPr>
          <a:xfrm>
            <a:off x="2016999" y="2277651"/>
            <a:ext cx="2301690" cy="1944217"/>
          </a:xfrm>
          <a:prstGeom prst="rect">
            <a:avLst/>
          </a:prstGeom>
        </p:spPr>
      </p:pic>
      <p:pic>
        <p:nvPicPr>
          <p:cNvPr id="7" name="Afbeelding 6">
            <a:extLst>
              <a:ext uri="{FF2B5EF4-FFF2-40B4-BE49-F238E27FC236}">
                <a16:creationId xmlns:a16="http://schemas.microsoft.com/office/drawing/2014/main" id="{68711EE0-B6DA-465A-A4CC-BF924C7B7F51}"/>
              </a:ext>
            </a:extLst>
          </p:cNvPr>
          <p:cNvPicPr>
            <a:picLocks noChangeAspect="1"/>
          </p:cNvPicPr>
          <p:nvPr/>
        </p:nvPicPr>
        <p:blipFill>
          <a:blip r:embed="rId5"/>
          <a:stretch>
            <a:fillRect/>
          </a:stretch>
        </p:blipFill>
        <p:spPr>
          <a:xfrm>
            <a:off x="467544" y="4487587"/>
            <a:ext cx="7403926" cy="2087837"/>
          </a:xfrm>
          <a:prstGeom prst="rect">
            <a:avLst/>
          </a:prstGeom>
        </p:spPr>
      </p:pic>
    </p:spTree>
    <p:extLst>
      <p:ext uri="{BB962C8B-B14F-4D97-AF65-F5344CB8AC3E}">
        <p14:creationId xmlns:p14="http://schemas.microsoft.com/office/powerpoint/2010/main" val="35545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C6609F1D-5274-4986-9C8B-5444FF4CC5EB}"/>
              </a:ext>
            </a:extLst>
          </p:cNvPr>
          <p:cNvPicPr>
            <a:picLocks noGrp="1" noChangeAspect="1"/>
          </p:cNvPicPr>
          <p:nvPr>
            <p:ph idx="1"/>
          </p:nvPr>
        </p:nvPicPr>
        <p:blipFill rotWithShape="1">
          <a:blip r:embed="rId2"/>
          <a:srcRect l="7489" r="4336"/>
          <a:stretch/>
        </p:blipFill>
        <p:spPr>
          <a:xfrm>
            <a:off x="467544" y="1268760"/>
            <a:ext cx="7494711" cy="3672408"/>
          </a:xfrm>
          <a:prstGeom prst="rect">
            <a:avLst/>
          </a:prstGeom>
        </p:spPr>
      </p:pic>
    </p:spTree>
    <p:extLst>
      <p:ext uri="{BB962C8B-B14F-4D97-AF65-F5344CB8AC3E}">
        <p14:creationId xmlns:p14="http://schemas.microsoft.com/office/powerpoint/2010/main" val="310502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F7B03942-3874-41E7-BA1D-B2262CBD2CA7}"/>
              </a:ext>
            </a:extLst>
          </p:cNvPr>
          <p:cNvPicPr>
            <a:picLocks noGrp="1" noChangeAspect="1"/>
          </p:cNvPicPr>
          <p:nvPr>
            <p:ph type="pic" sz="quarter" idx="11"/>
          </p:nvPr>
        </p:nvPicPr>
        <p:blipFill rotWithShape="1">
          <a:blip r:embed="rId2"/>
          <a:stretch/>
        </p:blipFill>
        <p:spPr>
          <a:xfrm>
            <a:off x="421739" y="0"/>
            <a:ext cx="6446521" cy="6858000"/>
          </a:xfrm>
          <a:prstGeom prst="rect">
            <a:avLst/>
          </a:prstGeom>
          <a:noFill/>
        </p:spPr>
      </p:pic>
    </p:spTree>
    <p:extLst>
      <p:ext uri="{BB962C8B-B14F-4D97-AF65-F5344CB8AC3E}">
        <p14:creationId xmlns:p14="http://schemas.microsoft.com/office/powerpoint/2010/main" val="182476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8F1ECC2-1074-4DC5-AC3D-B79A4C124764}"/>
              </a:ext>
            </a:extLst>
          </p:cNvPr>
          <p:cNvPicPr>
            <a:picLocks noChangeAspect="1"/>
          </p:cNvPicPr>
          <p:nvPr/>
        </p:nvPicPr>
        <p:blipFill>
          <a:blip r:embed="rId3"/>
          <a:stretch>
            <a:fillRect/>
          </a:stretch>
        </p:blipFill>
        <p:spPr>
          <a:xfrm>
            <a:off x="467544" y="1916832"/>
            <a:ext cx="7290000" cy="3367094"/>
          </a:xfrm>
          <a:prstGeom prst="rect">
            <a:avLst/>
          </a:prstGeom>
          <a:noFill/>
        </p:spPr>
      </p:pic>
    </p:spTree>
    <p:extLst>
      <p:ext uri="{BB962C8B-B14F-4D97-AF65-F5344CB8AC3E}">
        <p14:creationId xmlns:p14="http://schemas.microsoft.com/office/powerpoint/2010/main" val="118553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2434871"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a:t>Meeldraden en stampers</a:t>
            </a:r>
          </a:p>
        </p:txBody>
      </p:sp>
      <p:sp>
        <p:nvSpPr>
          <p:cNvPr id="3" name="Tijdelijke aanduiding voor inhoud 2"/>
          <p:cNvSpPr>
            <a:spLocks noGrp="1"/>
          </p:cNvSpPr>
          <p:nvPr>
            <p:ph idx="1"/>
          </p:nvPr>
        </p:nvSpPr>
        <p:spPr/>
        <p:txBody>
          <a:bodyPr>
            <a:normAutofit fontScale="92500" lnSpcReduction="10000"/>
          </a:bodyPr>
          <a:lstStyle/>
          <a:p>
            <a:endParaRPr lang="nl-NL" dirty="0"/>
          </a:p>
          <a:p>
            <a:endParaRPr lang="nl-NL" dirty="0"/>
          </a:p>
          <a:p>
            <a:endParaRPr lang="nl-NL" dirty="0"/>
          </a:p>
          <a:p>
            <a:endParaRPr lang="nl-NL" dirty="0"/>
          </a:p>
          <a:p>
            <a:endParaRPr lang="nl-NL" dirty="0"/>
          </a:p>
          <a:p>
            <a:endParaRPr lang="nl-NL" dirty="0"/>
          </a:p>
          <a:p>
            <a:pPr lvl="2"/>
            <a:endParaRPr lang="nl-NL" dirty="0"/>
          </a:p>
          <a:p>
            <a:pPr lvl="8"/>
            <a:r>
              <a:rPr lang="nl-NL" dirty="0"/>
              <a:t>Bovenin zie je een soort van trechter. Dat noemen we de stempel, op de stempel worden de stuifmeelkorrels opgevangen.</a:t>
            </a:r>
          </a:p>
          <a:p>
            <a:pPr lvl="5"/>
            <a:endParaRPr lang="nl-NL" dirty="0"/>
          </a:p>
          <a:p>
            <a:pPr lvl="8"/>
            <a:r>
              <a:rPr lang="nl-NL" dirty="0"/>
              <a:t>De buis die aan de stempel vastzit noemen we de stijl.</a:t>
            </a:r>
          </a:p>
          <a:p>
            <a:pPr lvl="5"/>
            <a:endParaRPr lang="nl-NL" dirty="0"/>
          </a:p>
          <a:p>
            <a:pPr lvl="8"/>
            <a:r>
              <a:rPr lang="nl-NL" dirty="0"/>
              <a:t>Die uiteindelijk uitkomt bij het ronde dikke gedeelte onderin. Dit noemen we het vruchtbeginsel</a:t>
            </a:r>
          </a:p>
          <a:p>
            <a:pPr lvl="5"/>
            <a:endParaRPr lang="nl-NL" dirty="0"/>
          </a:p>
          <a:p>
            <a:pPr lvl="8"/>
            <a:r>
              <a:rPr lang="nl-NL" dirty="0"/>
              <a:t>In dit vruchtbeginsel zitten een of meerdere zaadbeginsels. In ieder zaadbeginsel ontstaat een eicel</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116000"/>
            <a:ext cx="2880320" cy="202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28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 calcmode="lin" valueType="num">
                                      <p:cBhvr additive="base">
                                        <p:cTn id="2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660922-7506-488D-B486-A7A1F8C92174}"/>
</file>

<file path=customXml/itemProps2.xml><?xml version="1.0" encoding="utf-8"?>
<ds:datastoreItem xmlns:ds="http://schemas.openxmlformats.org/officeDocument/2006/customXml" ds:itemID="{A2D836C6-F6CE-4233-8018-5E679A5B96CD}"/>
</file>

<file path=customXml/itemProps3.xml><?xml version="1.0" encoding="utf-8"?>
<ds:datastoreItem xmlns:ds="http://schemas.openxmlformats.org/officeDocument/2006/customXml" ds:itemID="{BC5F80C8-F67D-4845-8A40-E3D34E221BF1}"/>
</file>

<file path=docProps/app.xml><?xml version="1.0" encoding="utf-8"?>
<Properties xmlns="http://schemas.openxmlformats.org/officeDocument/2006/extended-properties" xmlns:vt="http://schemas.openxmlformats.org/officeDocument/2006/docPropsVTypes">
  <Template>Zone leeg sjabloon</Template>
  <TotalTime>938</TotalTime>
  <Words>580</Words>
  <Application>Microsoft Office PowerPoint</Application>
  <PresentationFormat>Diavoorstelling (4:3)</PresentationFormat>
  <Paragraphs>85</Paragraphs>
  <Slides>18</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Courier New</vt:lpstr>
      <vt:lpstr>Achtergroen PP van zone</vt:lpstr>
      <vt:lpstr>Bloemen, vruchten en zaden</vt:lpstr>
      <vt:lpstr>Bloemen</vt:lpstr>
      <vt:lpstr>Kelkbladeren</vt:lpstr>
      <vt:lpstr>Kroonbladeren</vt:lpstr>
      <vt:lpstr>PowerPoint-presentatie</vt:lpstr>
      <vt:lpstr>PowerPoint-presentatie</vt:lpstr>
      <vt:lpstr>PowerPoint-presentatie</vt:lpstr>
      <vt:lpstr>PowerPoint-presentatie</vt:lpstr>
      <vt:lpstr>Meeldraden en stampers</vt:lpstr>
      <vt:lpstr>Een en tweeslachtige planten</vt:lpstr>
      <vt:lpstr>Bestuiving</vt:lpstr>
      <vt:lpstr>Bestuiving</vt:lpstr>
      <vt:lpstr>Kruisbestuiving</vt:lpstr>
      <vt:lpstr>PowerPoint-presentatie</vt:lpstr>
      <vt:lpstr>Bevruchting</vt:lpstr>
      <vt:lpstr>PowerPoint-presentatie</vt:lpstr>
      <vt:lpstr>Vegetatief en generatief vermeerderen</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Bloemen, vruchten en zaden</dc:title>
  <dc:creator>admin</dc:creator>
  <cp:lastModifiedBy>Verena 't Hooft (De Bolster)</cp:lastModifiedBy>
  <cp:revision>12</cp:revision>
  <dcterms:created xsi:type="dcterms:W3CDTF">2019-11-07T20:07:15Z</dcterms:created>
  <dcterms:modified xsi:type="dcterms:W3CDTF">2021-11-05T08:57:21Z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